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90" r:id="rId6"/>
    <p:sldId id="294" r:id="rId7"/>
    <p:sldId id="295" r:id="rId8"/>
    <p:sldId id="296" r:id="rId9"/>
    <p:sldId id="297" r:id="rId10"/>
    <p:sldId id="273" r:id="rId11"/>
    <p:sldId id="274" r:id="rId12"/>
    <p:sldId id="275" r:id="rId13"/>
    <p:sldId id="276" r:id="rId14"/>
    <p:sldId id="286" r:id="rId15"/>
    <p:sldId id="289" r:id="rId16"/>
    <p:sldId id="288" r:id="rId17"/>
    <p:sldId id="277" r:id="rId18"/>
    <p:sldId id="287" r:id="rId19"/>
    <p:sldId id="285" r:id="rId20"/>
    <p:sldId id="270" r:id="rId21"/>
    <p:sldId id="278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58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0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FDC2-F8E4-46F2-BECE-2C2786CA1EE9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035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FDC2-F8E4-46F2-BECE-2C2786CA1EE9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56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FDC2-F8E4-46F2-BECE-2C2786CA1EE9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250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FDC2-F8E4-46F2-BECE-2C2786CA1EE9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565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FDC2-F8E4-46F2-BECE-2C2786CA1EE9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173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FDC2-F8E4-46F2-BECE-2C2786CA1EE9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107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FDC2-F8E4-46F2-BECE-2C2786CA1EE9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729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FDC2-F8E4-46F2-BECE-2C2786CA1EE9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531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FDC2-F8E4-46F2-BECE-2C2786CA1EE9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485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FDC2-F8E4-46F2-BECE-2C2786CA1EE9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251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FDC2-F8E4-46F2-BECE-2C2786CA1EE9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164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CFDC2-F8E4-46F2-BECE-2C2786CA1EE9}" type="datetimeFigureOut">
              <a:rPr lang="ru-RU" smtClean="0"/>
              <a:t>30.03.2023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7926C-F68C-4112-A307-C5E7550B6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63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microsoft.com/office/2007/relationships/hdphoto" Target="../media/hdphoto7.wdp"/><Relationship Id="rId4" Type="http://schemas.openxmlformats.org/officeDocument/2006/relationships/image" Target="../media/image7.png"/><Relationship Id="rId9" Type="http://schemas.microsoft.com/office/2007/relationships/hdphoto" Target="../media/hdphoto9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microsoft.com/office/2007/relationships/hdphoto" Target="../media/hdphoto11.wdp"/><Relationship Id="rId4" Type="http://schemas.openxmlformats.org/officeDocument/2006/relationships/image" Target="../media/image11.png"/><Relationship Id="rId9" Type="http://schemas.microsoft.com/office/2007/relationships/hdphoto" Target="../media/hdphoto13.wd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6.wdp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9.wdp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467" y="101600"/>
            <a:ext cx="857955" cy="5870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СМОС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99644" y="2263422"/>
            <a:ext cx="6265334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Лекция №03 – Грузоподъемные машины.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869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0937" y="2277069"/>
            <a:ext cx="8952932" cy="20356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Простейшие машины.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Погрузочно-разгрузочные машины.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для перегрузки штучных грузов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222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9484" y="0"/>
            <a:ext cx="12052515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строительном производстве грузоподъемные машины имеют самое широкое применение: </a:t>
            </a:r>
          </a:p>
          <a:p>
            <a:pPr marL="342900" indent="-342900" algn="just">
              <a:spcBef>
                <a:spcPts val="600"/>
              </a:spcBef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строительных материалов и штучных деталей на строящиеся объекты, </a:t>
            </a:r>
          </a:p>
          <a:p>
            <a:pPr marL="342900" indent="-342900" algn="just">
              <a:spcBef>
                <a:spcPts val="600"/>
              </a:spcBef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крупноблочных и крупнопанельных зданий, ж/б и металлических конструкций, </a:t>
            </a:r>
          </a:p>
          <a:p>
            <a:pPr marL="342900" indent="-342900" algn="just">
              <a:spcBef>
                <a:spcPts val="600"/>
              </a:spcBef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погрузочно-разгрузочные работы на складах, </a:t>
            </a:r>
          </a:p>
          <a:p>
            <a:pPr marL="342900" indent="-342900" algn="just">
              <a:spcBef>
                <a:spcPts val="600"/>
              </a:spcBef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производственных процессов на открытых строительных площадках. 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Классификация грузоподъемных машин: 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зависимости от назначения, конструкции и характера выполняемой работы грузоподъемные машины делятся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3 группы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indent="-457200" algn="just">
              <a:spcBef>
                <a:spcPts val="600"/>
              </a:spcBef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простейшие машины, используемые в качестве вспомогательного оборудования: домкраты, тали и лебедки; </a:t>
            </a:r>
          </a:p>
          <a:p>
            <a:pPr algn="just">
              <a:spcBef>
                <a:spcPts val="600"/>
              </a:spcBef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подъемники, обеспечивающие вертикальное перемещение грузов, </a:t>
            </a:r>
          </a:p>
          <a:p>
            <a:pPr algn="just">
              <a:spcBef>
                <a:spcPts val="600"/>
              </a:spcBef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краны, обеспечивающие вертикальное и горизонтальное перемещение грузов в любом направлении. 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целях обеспечения безопасности разработка, изготовление и эксплуатация грузоподъемных машин регламентирована Правилами, утвержденными Гостехнадзором. 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грузоподъемные машины допускаются к работе только после регистрации и технического освидетельствования Ростехнадзора.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40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481" y="1"/>
            <a:ext cx="12021519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1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Простейшие машины.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Домкратами называют устройства, предназначенные для подъема груза на небольшую высоту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воздействием на груз сверху вниз. Также домкратами можно выполнять и горизонтальные перемещения при упоре основанием домкрата в неподвижную опору.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Домкраты используют для передвижения и выверки конструкций при строительно-монтажных работах. В строительных машинах домкраты широко применяются в качестве встроенных сборочных единиц самоподъемных подмостей и выносных опор кранов.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домкратов от 1 до 750 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Домкраты бывают: 1. реечные, 2. винтовые, 3. гидравлические. 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481" y="3400932"/>
            <a:ext cx="11955904" cy="26589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70481" y="6155532"/>
            <a:ext cx="11955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Реечный домкрат                                  Винтовой домкрат                                 Гидравлический домкрат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73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9270" y="1"/>
            <a:ext cx="1207273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Ручные машины.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Ручными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машинами называются такие, при работе которых их масса частично или полностью воспринимается работающим. Их применение повышает производительность труда в несколько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ручных машин, как правило, составляет несколько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килограммов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от 1 до 10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Ручные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классифицируются по следующим признакам: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роду энергии, используемой двигателем;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назначению и области применения;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характеру движения рабочего органа;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способу преобразования энергии;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исполнению.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Машины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иметь виброзащиту для обеих рук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работающего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причем предусмотрена в случае ее снятия невозможность их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роду энергии, используемой двигателем, машины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подразделяются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электрические, пневматические, гидравлические,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пороховые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моторизованные.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назначению и области применения они классифицируются на машины общего применения, для обработки древесины, для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металлов, резьбозавертывающие, для бетонных и других видов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машинам общего применения относятся такие, которые могут быть применены на многих работах. В эту группу машин входят сверлильные, шлифовальные, фрезерные.</a:t>
            </a:r>
          </a:p>
        </p:txBody>
      </p:sp>
    </p:spTree>
    <p:extLst>
      <p:ext uri="{BB962C8B-B14F-4D97-AF65-F5344CB8AC3E}">
        <p14:creationId xmlns:p14="http://schemas.microsoft.com/office/powerpoint/2010/main" val="1929329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522" y="0"/>
            <a:ext cx="12059478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машинам для обработки древесины относятся пилы, рубанки, долбежники, пистолеты для забивки скоб. Сюда же включены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отделки полов (например, аппараты для сварки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линолеумных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полотнищ).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группу машин для обработки металлов входят ножницы, пилы по металлу, кромкорезы, труборезы, резобонарезные машины и т. п. К резьбозавертывающим машинам относятся гайковерты, шпильковерты, шуруповерты, муфтоверты. В группу машин для бетонных работ входят бетоноломы,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отбойные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молотки и т.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характеру движения рабочего органа ручные машины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разделяются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машины с вращательным, возвратным, сложным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свою очередь, машины с вращательным движением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подразделяются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машины: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круговым движением рабочего органа (сверлильные,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строгальные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фрезерные и т. п.);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движением по замкнутому контуру (долбежники, цепные и ленточные пилы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машинам с возвратным движением относятся: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возвратно-поступательным действием рабочего органа (лобзики, ножницы);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ударного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(бетоноломы, молотки, трамбовки);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колебательным или возвратно-поступательным действием (виброшлифовальные машины, вибраторы);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давящего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(прессы).</a:t>
            </a:r>
          </a:p>
        </p:txBody>
      </p:sp>
    </p:spTree>
    <p:extLst>
      <p:ext uri="{BB962C8B-B14F-4D97-AF65-F5344CB8AC3E}">
        <p14:creationId xmlns:p14="http://schemas.microsoft.com/office/powerpoint/2010/main" val="2344921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522" y="0"/>
            <a:ext cx="1205947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Сложное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рабочего органа имеют перфораторы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машины, у которых рабочий орган одновременно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совершает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вращательное и возвратно-поступательное движение.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способу преобразования энергии машины подразделяются на механические, фугальные, пружинные, компрессионно-вакуумные.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У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механических машин энергия на рабочий орган передается через промежуточный механизм, у фугальных ‒ без него.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ударника используется сердечник электромагнита. У пружинных машин на рабочий орган воздействие осуществляется через упругое звено. Компрессионно-вакуумные машины имеют пневмопривод ударника ручной машины.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исполнению машины подразделяются на прямые и угловые, одно- и многоскоростные, реверсивные и нереверсивные.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У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прямых машин оси валов двигателя и рабочего органа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совпадают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параллельны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Разновидностью прямых машин считаются торцовые, у которых рабочий орган расположен на торце вала.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угловых машин оси валов двигателя и рабочего органа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непараллельны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 многих случаях такое конструктивное решение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использования машины в труднодоступных местах. </a:t>
            </a:r>
          </a:p>
        </p:txBody>
      </p:sp>
    </p:spTree>
    <p:extLst>
      <p:ext uri="{BB962C8B-B14F-4D97-AF65-F5344CB8AC3E}">
        <p14:creationId xmlns:p14="http://schemas.microsoft.com/office/powerpoint/2010/main" val="1333304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522" y="0"/>
            <a:ext cx="12059478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Отечественные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ручные машины имеют единую индексацию,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состоящую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двух букв и четырех цифр.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буква "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обозначает группу ручных машин. Вторая буква означает тип двигателя или вид привода: "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‒ электрический, "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‒ пневматический, "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‒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пневмогидравлический, "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‒ моторизованный.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Буква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предназначена для обозначения вспомогательного оборудования, в том числе головок, насадок.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цифра обозначает группу ручных машин.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‒ машины сверлильные, резьбозавертывающие,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‒ шлифовальные, полировальные и т. д.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Насадки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головки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обозначаются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цифрой 8, вспомогательное оборудование - цифрой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цифра отражает подгруппу машин.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первые две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указывают на сверлильные машины прямые,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цифры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‒ на сверлильные машины угловые.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Третья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четвертая цифры обозначают номер модели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Электрические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ручные машины составляют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60 %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всех ручных машин. К преимуществам этих машин относятся простота включения и выключения,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КПД (0,5 ‒ 0,8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превышающий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КПД пневматических машин в 5 ‒ 7 раз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747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4324" y="106020"/>
            <a:ext cx="5035771" cy="25391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180095" y="106018"/>
            <a:ext cx="7011905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Наибольшее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 имеют электросверлильные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Они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выпускаются мощностью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210 Вт до 1 кВт 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более.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Электросверлильные машины: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сверло; 2, 6 ‒ патрон со шпинделем;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редуктор; 4 ‒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электродвигатель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выключатель; 7 ‒ упор; 8 ‒ кабель;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рукоять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4323" y="2645175"/>
            <a:ext cx="12047677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недостаткам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пневмосверлильных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 относят потребность в постороннем источнике сжатого воздуха, низкий (10 ‒ 12 %) КПД (с учетом потерь в шлангах), ухудшение работы в период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отрицательных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 (из-за замерзания в воздухопроводящих каналах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конденсата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Машины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работают при рабочем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давлении 0,5 ‒ 0,8 МПа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Частота вращения пневмодвигателей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3,8 ‒ 1600 с-1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ручных машинах ‒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превышает 250 с-1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снабжения машин сжатым воздухом используют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компрессорные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и компрессорные станции различной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небольших установок производительность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до 1,0 м3 /ч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компрессорных станций ‒ 3 ‒ 12 м3 /ч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рабочее давление 0,65 ‒ 0,8, реже ‒ 1,0 МПа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ручных машин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сравнительно немного. Имеются модели гидроножниц, пробойных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машин.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Пороховые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‒ это прежде всего монтажные пистолеты. С их помощью можно забивать специальные гвозди ‒ дюбели ‒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кирпичные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массивы, пристреливать к ним металлические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полосы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уголки и тому подобное толщиной до 3 мм.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Моторизованные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 свой автономный (бензиновый или дизельный) двигатель. К таким машинам относятся некоторые модели перфораторов, бетоноломов, пил цепных, трамбовок.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26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986" y="0"/>
            <a:ext cx="1206801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Цепные тали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при разных монтажных работах малого объема.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подвешивают над площадью расположения грузов с помощью крюка к опорной конструкции неподвижно или к специальной тележке (кошке), которая может перемещаться по двутавровой балке.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Электрические тали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(тельферы) используют для подъема и перемещения массовых грузов в технологическом потоке производства, на складах. Для управления электроталью служит подвесной кнопочный пульт на гибком проводе и пускорегулирующая аппаратура.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талей от 0,25 до 10 т.      </a:t>
            </a: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985" y="2554545"/>
            <a:ext cx="4858737" cy="34278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047281" y="2554545"/>
            <a:ext cx="701040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Лебедкой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 грузоподъемная машина, перемещающая груз с помощью стального каната, наматываемого на вращающийся барабан.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Лебедки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в качестве самостоятельного механизма для подъема и опускания грузов, а также как составную встроенную часть исполнительных механизмов строительных машин. </a:t>
            </a:r>
            <a:endPara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Лебедки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бывают с ручным и машинным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приводом.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Характеризуются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тяговым усилием, канатоемкостью и скоростью навивания каната на барабан.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3985" y="6186308"/>
            <a:ext cx="49232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Цепная таль             Электрическая таль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9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484" y="-1"/>
            <a:ext cx="12052515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Погрузочно-разгрузочные машины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строительном производстве погрузчики применяют для черпания сыпучих, мелко-кусковых материалов и грунта и перемещения их на небольшие расстояния с погрузкой на транспортные средства, в бункера или укладки в штабеля.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принципу выполнения рабочих операций погрузочно-разгрузочные машины бывают: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циклического действия: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одноковшовые.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вилочные (автопогрузчики).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непрерывного действия: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многоковшовые,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скребковые.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93071" y="1854355"/>
            <a:ext cx="3192649" cy="15528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63523" y="1854352"/>
            <a:ext cx="2675467" cy="15528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139485" y="3407187"/>
            <a:ext cx="12052515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Погрузчики циклического действия.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Классификация одноковшовых погрузчиков: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 типу ходового устройства: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на пневмоколесные,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на гусеничном ходу.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 виду рабочего органа: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на фронтальные, у которых черпание материала и разгрузка ковша происходят с лобовой стороны машины,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погрузчики с боковой разгрузкой, у которых черпание производится впереди машины, а разгрузка происходит при опрокидывании ковша на сторону,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полуповоротные погрузчики с разгрузкой ковша на любую сторону в пределах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погрузчики с задней разгрузкой с переносом ковша через себя.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32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044" y="139969"/>
            <a:ext cx="7646633" cy="24172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044" y="3009776"/>
            <a:ext cx="7722596" cy="11793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57641" y="139969"/>
            <a:ext cx="4202626" cy="26113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9080" y="2537609"/>
            <a:ext cx="77225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параметры автопогрузчиков циклического действия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938983" y="2937719"/>
            <a:ext cx="42530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Одноковшовый фронтальный погрузчик ТО-11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ковш, 2 - коромысло, 3 - стрела, 4,5 - гидроцилиндры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044" y="4261156"/>
            <a:ext cx="4762420" cy="25212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5047281" y="4873694"/>
            <a:ext cx="70129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Одноковшовый полуповоротный погрузчик с грейферным оборудованием.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грейфер, 2,5,6,7 - гидроцилиндры, 3 - платформа,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– колена стрелы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62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456" y="707885"/>
            <a:ext cx="7544205" cy="30891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7547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характеристики одноковшовых фронтальных погрузчиков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99118" y="99385"/>
            <a:ext cx="4322560" cy="21788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7799117" y="2278251"/>
            <a:ext cx="448417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Погрузчик на гусеничном ходу ТО-10А.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1- ковш, 2 - стрела, 3 - рычаг,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4,6 - гидроцилиндры, 5 - портал,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7 - рама, 8 - клык рыхлителя.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28122" y="3909467"/>
            <a:ext cx="3856738" cy="28815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456" y="3909468"/>
            <a:ext cx="5234958" cy="289197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2835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8588" y="0"/>
            <a:ext cx="1206341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5400" indent="1778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Эксплуатационная производительность </a:t>
            </a:r>
            <a:r>
              <a:rPr lang="ru-RU" sz="2000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одноковшовых погруз­чиков при работе с сыпучими </a:t>
            </a:r>
            <a:r>
              <a:rPr lang="ru-RU" sz="2000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грузами:</a:t>
            </a:r>
          </a:p>
          <a:p>
            <a:pPr marL="12700" marR="25400" indent="1778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П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36ОО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</a:t>
            </a:r>
            <a:r>
              <a:rPr lang="ru-RU" sz="2000" b="1" i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ц,</a:t>
            </a:r>
          </a:p>
          <a:p>
            <a:pPr marR="25400"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эксплуатационная производительность,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т/ч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грузо­подъемность ковша, т;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5400" algn="just"/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коэффициент использования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мости ковша (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0,9 при погрузке зернистых и мелкокусковых материалов,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0,7 при погрузке средне- и крупнокусковых мате­риалов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5400" algn="just"/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коэффициент использования погрузчика во време­ни;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5400" algn="just"/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продолжительность рабочего цикла.</a:t>
            </a:r>
          </a:p>
          <a:p>
            <a:pPr marL="12700" marR="25400" indent="1778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Продолжительность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рабочего цикла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складывается из продол­жительности зачерпывания материала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 ...6 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передвижения по­грузчика к месту разгрузки, собственно разгрузки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3...4 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воз­вращения погрузчика на исходную позицию следующего рабоче­го цикла.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25400" indent="1778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зачерпывания материала заканчивается подъ­емом ковша в положение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 ковша в поло­жение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IV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совмещается с передвижением погрузчика к месту раз­грузки, а опускание ковша в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</a:t>
            </a:r>
            <a:r>
              <a:rPr lang="en-US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—с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возвратным пере­движением погрузчика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942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8488" y="1"/>
            <a:ext cx="1208351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27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Arial Unicode MS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</a:rPr>
              <a:t>Фронтальный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</a:rPr>
              <a:t>автопогрузчик </a:t>
            </a:r>
            <a:r>
              <a:rPr lang="ru-RU" sz="2000" b="1" dirty="0" smtClean="0">
                <a:latin typeface="Times New Roman" panose="02020603050405020304" pitchFamily="18" charset="0"/>
                <a:ea typeface="Arial Unicode MS"/>
              </a:rPr>
              <a:t>(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погрузчик ТО-11 </a:t>
            </a:r>
            <a:r>
              <a:rPr lang="ru-RU" sz="2000" b="1" dirty="0" smtClean="0">
                <a:latin typeface="Times New Roman" panose="02020603050405020304" pitchFamily="18" charset="0"/>
                <a:ea typeface="Arial Unicode MS"/>
              </a:rPr>
              <a:t>) </a:t>
            </a:r>
            <a:r>
              <a:rPr lang="ru-RU" sz="2000" b="1" dirty="0">
                <a:latin typeface="Times New Roman" panose="02020603050405020304" pitchFamily="18" charset="0"/>
                <a:ea typeface="Arial Unicode MS"/>
              </a:rPr>
              <a:t>состоит из самоходного короткобазового шасси, изготовленного, в основном, из стан­дартных автомобильных узлов и деталей: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</a:rPr>
              <a:t>ДВС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</a:rPr>
              <a:t>с коробкой пере­дач, ведущего и управляемого мостов с ходовыми колесами, ру­левого управления и т.п.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Arial Unicode MS"/>
            </a:endParaRPr>
          </a:p>
          <a:p>
            <a:pPr marR="127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Arial Unicode MS"/>
              </a:rPr>
              <a:t>     В отличие от автомобиля задний мост со спаренными ведущими колесами установлен в передней части Машины, а управляемый мост — в ее задней части, что обуслов­лено развеской массы машины с грузом, при которой большая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нагрузка приходится на ее переднюю часть. </a:t>
            </a:r>
          </a:p>
          <a:p>
            <a:pPr marR="127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изме­нена ориентация органов управления и рабочего места машинис­та. Короткая автомобильная база обеспечивает погрузчику высо­кую маневренность — способность разворачиваться в стесненных условиях, например, в складских помещениях.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Машины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перегрузки штучных грузов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перегрузки единичных грузов большой массы (железобе­тонных изделий, контейнеров с кирпичом и каменными блока­ми, ящиков с оборудованием, длинномерного лесоматериала и профильного металла) при одновременном их перемещении по строительной площадке, а также при монтаже применяют вилоч­ные автопогрузчики и краны-манипуляторы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14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4626" y="4779316"/>
            <a:ext cx="11898312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Вилочным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автопогрузчиком называют подъемно-транспортную машину с вертикальным телескопическим подъемником и подве­шенными на нем грузовыми вилами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смен­ных рабочих органов используют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штырь для рулонов и коротких труб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б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захват для бревен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ковш для сыпу­чих материалов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безблочную стрелу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крановую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стрелу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рычажную крановую стрелу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увеличения высоты подъема, приспособление для захвата кон­тейнеров и др. </a:t>
            </a:r>
            <a:endParaRPr lang="ru-RU" b="1" dirty="0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6" y="0"/>
            <a:ext cx="8026399" cy="477931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270478" y="0"/>
            <a:ext cx="392152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строительстве применяют погрузчики с питани­ем от ДВС (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автопогрузчики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грузоподъем­ности погрузчики делят на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легкие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 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3,2 до 5 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тяжелые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5 до 10 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сверхтяжелые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10 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увеличе­нии вылета груза, например при крановом рабочем оборудова­нии, грузоподъемность погрузчика снижается.</a:t>
            </a:r>
          </a:p>
        </p:txBody>
      </p:sp>
    </p:spTree>
    <p:extLst>
      <p:ext uri="{BB962C8B-B14F-4D97-AF65-F5344CB8AC3E}">
        <p14:creationId xmlns:p14="http://schemas.microsoft.com/office/powerpoint/2010/main" val="83042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9696" y="1"/>
            <a:ext cx="9402304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Вилочные погрузчики или автопогрузчики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на погрузочно-разгрузочных работах, транспортировке на небольшие расстояния и штабелировании штучных грузов на ровных площадках.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вид рабочего оборудования автопогрузчика –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вилочный подхват.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Кроме этого в качестве сменного оборудования могут применяться безблочная стрела с крюком, штырь для коротких труб, захват для бревен, ковш для работы с сыпучими материалами.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320" y="75827"/>
            <a:ext cx="2655376" cy="22205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2296382"/>
            <a:ext cx="12057681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Погрузчики непрерывного действия.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Применяются для погрузки однородных мелкокусковых и сыпучих материалов в транспортные средства.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Скребковые погрузчики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 скребковым наклонным конвейером и питающим устройством в виде загребающих лап применяют для погрузки угля. </a:t>
            </a:r>
          </a:p>
          <a:p>
            <a:pPr algn="just"/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Производительность погрузчиков непрерывного </a:t>
            </a:r>
          </a:p>
          <a:p>
            <a:pPr algn="just"/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зависит: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от мощности двигателя,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габаритов рабочих органов,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скорости движения транспортирующего органа,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от рода перерабатываемого материала (песка, щебня),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влияющего на заполнение ковшей.</a:t>
            </a:r>
            <a:endParaRPr lang="ru-RU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44340" y="3441752"/>
            <a:ext cx="6013342" cy="20708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145437" y="5512647"/>
            <a:ext cx="70465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Многоковшовый погрузчик.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– пневмоколесное шасси, 2 – ленточный поворотный конвейер,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– наклонный ковшовый конвейер, 4 – винтовой (шнековый) питатель, 5 – отвал, 6 – гидроцилиндры.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58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8" y="1"/>
            <a:ext cx="120634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5400" indent="1905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Краны-манипуляторы </a:t>
            </a:r>
            <a:r>
              <a:rPr lang="ru-RU" sz="2000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представляют собой специальные подъем­но-транспортные средства, обычно с дистанционно управляемым грузозахватным устройством. </a:t>
            </a:r>
            <a:endParaRPr lang="ru-RU" sz="2000" b="1" dirty="0" smtClean="0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  <a:p>
            <a:pPr marL="12700" marR="25400" indent="1905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В </a:t>
            </a:r>
            <a:r>
              <a:rPr lang="ru-RU" sz="2000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качестве примера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на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рисунке  </a:t>
            </a:r>
            <a:r>
              <a:rPr lang="ru-RU" sz="2000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пока­зан кран-манипулятор на короткобазовом шасси с грузозахват­ным устройством, подвешенным на гуське телескопической стре­лы, смонтированной на поворотной части машины. </a:t>
            </a:r>
            <a:endParaRPr lang="ru-RU" sz="2000" b="1" dirty="0" smtClean="0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  <a:p>
            <a:pPr marL="12700" marR="25400" indent="1905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Краны-мани­пуляторы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изготавливают также на базе автомобилей, тракторов и одноковшовых полноповоротных экскаваторов.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2554545"/>
            <a:ext cx="6333605" cy="416057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838200" y="3551923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25717" y="2750587"/>
            <a:ext cx="4872039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699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Рисунок. </a:t>
            </a:r>
          </a:p>
          <a:p>
            <a:pPr indent="-4699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Кран-манипулятор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короткобазовом шасси с дистанционно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управляемым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грузозахватным устройством для перегрузки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утяжелителей для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трубопроводов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34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15138" y="0"/>
            <a:ext cx="5376862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2700" indent="1397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 Машины 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с загребающими лапами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см.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рисунок</a:t>
            </a: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обычно </a:t>
            </a: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используемые 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как снегоуборочные, применяют также для погрузки лелко- и среднекусковых, преимущественно малоабразивных, </a:t>
            </a: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материалов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, например угля.</a:t>
            </a:r>
          </a:p>
          <a:p>
            <a:pPr marR="12700" indent="1397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Загребающая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лапа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6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является составной частью шарнирного </a:t>
            </a: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четырехзвенника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, включающего также кривошип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7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и тягу</a:t>
            </a:r>
            <a:r>
              <a:rPr lang="ru-RU" b="1" i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8</a:t>
            </a:r>
            <a:r>
              <a:rPr lang="ru-RU" b="1" i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,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смонтированные 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лотке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9</a:t>
            </a:r>
            <a:r>
              <a:rPr lang="ru-RU" b="1" i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.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При вращении кривошипов, приводимых </a:t>
            </a: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движение через расположенный под лотком карданный вал, и «прерывной подаче машины на штабель лапы поочередно </a:t>
            </a: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загребают 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материал и подают его на скребковый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конвейер</a:t>
            </a:r>
            <a:r>
              <a:rPr lang="ru-RU" b="1" i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10</a:t>
            </a:r>
            <a:r>
              <a:rPr lang="ru-RU" b="1" i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.</a:t>
            </a: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endParaRPr lang="ru-RU" b="1" dirty="0" smtClean="0"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  <a:p>
            <a:pPr marR="12700" indent="1397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Для работы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с абразивными строительными материалами эти машины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непригодны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из-за быстрого изнашивания шарнирных узлов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четырехзвенников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    Производительность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погрузочных машин непрерывного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действия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50...300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/ч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и зависит прежде всего от работы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штабеля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и размера штабеля.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95" y="134936"/>
            <a:ext cx="6530180" cy="350837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95" y="4197927"/>
            <a:ext cx="6530180" cy="25500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07519" y="4076701"/>
            <a:ext cx="507206" cy="255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22487" y="4063495"/>
            <a:ext cx="400050" cy="268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92288" y="4081463"/>
            <a:ext cx="400050" cy="268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0050" y="3929063"/>
            <a:ext cx="400050" cy="268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3947031"/>
            <a:ext cx="400050" cy="268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04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40623" y="2371241"/>
            <a:ext cx="5238428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79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481" y="108488"/>
            <a:ext cx="1202151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вопросы:</a:t>
            </a:r>
          </a:p>
          <a:p>
            <a:pPr marL="457200" indent="-457200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предназначены погрузочно-разгрузочные машины?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Для чего предназначены вилочные погрузчики?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Какие машины используют для погрузки сыпучих материалов?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Для чего предназначены одноковшовые погрузчики?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Перечислите виды сменного и навесного оборудования фронтальных погрузчиков.</a:t>
            </a:r>
          </a:p>
          <a:p>
            <a:r>
              <a:rPr lang="ru-RU" sz="2000" dirty="0" smtClean="0"/>
              <a:t>6.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Привести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классификацию машин по роду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энергии.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7.Какие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 и недостатки электрических машин вы можете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назвать?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8.Каковы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 и недостатки пневматических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машин?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9.Перечислить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названия электрических ручных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машин.</a:t>
            </a:r>
          </a:p>
        </p:txBody>
      </p:sp>
    </p:spTree>
    <p:extLst>
      <p:ext uri="{BB962C8B-B14F-4D97-AF65-F5344CB8AC3E}">
        <p14:creationId xmlns:p14="http://schemas.microsoft.com/office/powerpoint/2010/main" val="36188655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2617</Words>
  <Application>Microsoft Office PowerPoint</Application>
  <PresentationFormat>Широкоэкранный</PresentationFormat>
  <Paragraphs>179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Arial Unicode MS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21</cp:revision>
  <dcterms:created xsi:type="dcterms:W3CDTF">2022-12-17T10:10:08Z</dcterms:created>
  <dcterms:modified xsi:type="dcterms:W3CDTF">2023-03-30T10:49:08Z</dcterms:modified>
</cp:coreProperties>
</file>